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42808525" cy="30279975"/>
  <p:notesSz cx="6797675" cy="9926638"/>
  <p:defaultTextStyle>
    <a:defPPr>
      <a:defRPr lang="en-US"/>
    </a:defPPr>
    <a:lvl1pPr marL="0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9071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8142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7216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6290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5361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34432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23503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12578" algn="l" defTabSz="417814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40">
          <p15:clr>
            <a:srgbClr val="A4A3A4"/>
          </p15:clr>
        </p15:guide>
        <p15:guide id="2" pos="13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BB3A4"/>
    <a:srgbClr val="A2B8AA"/>
    <a:srgbClr val="B5C7BC"/>
    <a:srgbClr val="CCFFCC"/>
    <a:srgbClr val="B2B2B2"/>
    <a:srgbClr val="7BC630"/>
    <a:srgbClr val="6ECB55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632" y="288"/>
      </p:cViewPr>
      <p:guideLst>
        <p:guide orient="horz" pos="9540"/>
        <p:guide pos="134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1321" tIns="45660" rIns="91321" bIns="4566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332"/>
          </a:xfrm>
          <a:prstGeom prst="rect">
            <a:avLst/>
          </a:prstGeom>
        </p:spPr>
        <p:txBody>
          <a:bodyPr vert="horz" lIns="91321" tIns="45660" rIns="91321" bIns="45660" rtlCol="0"/>
          <a:lstStyle>
            <a:lvl1pPr algn="r">
              <a:defRPr sz="1200"/>
            </a:lvl1pPr>
          </a:lstStyle>
          <a:p>
            <a:fld id="{7D77A09E-FE78-416A-A679-C9CFEF69D735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0" rIns="91321" bIns="4566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21" tIns="45660" rIns="91321" bIns="4566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1321" tIns="45660" rIns="91321" bIns="4566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6332"/>
          </a:xfrm>
          <a:prstGeom prst="rect">
            <a:avLst/>
          </a:prstGeom>
        </p:spPr>
        <p:txBody>
          <a:bodyPr vert="horz" lIns="91321" tIns="45660" rIns="91321" bIns="45660" rtlCol="0" anchor="b"/>
          <a:lstStyle>
            <a:lvl1pPr algn="r">
              <a:defRPr sz="1200"/>
            </a:lvl1pPr>
          </a:lstStyle>
          <a:p>
            <a:fld id="{2F6CD0F1-5468-4DFC-84F8-6D1BF185CF9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38455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8350" y="744538"/>
            <a:ext cx="526097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Changes made:</a:t>
            </a:r>
          </a:p>
          <a:p>
            <a:r>
              <a:rPr lang="en-NZ" dirty="0"/>
              <a:t>Changed the title. There was no mention</a:t>
            </a:r>
            <a:r>
              <a:rPr lang="en-NZ" baseline="0" dirty="0"/>
              <a:t> of the project name</a:t>
            </a:r>
          </a:p>
          <a:p>
            <a:r>
              <a:rPr lang="en-NZ" dirty="0"/>
              <a:t>Changed font to </a:t>
            </a:r>
            <a:r>
              <a:rPr lang="en-NZ" dirty="0" err="1"/>
              <a:t>arial</a:t>
            </a:r>
            <a:r>
              <a:rPr lang="en-NZ" dirty="0"/>
              <a:t> – cleaner to look at?</a:t>
            </a:r>
          </a:p>
          <a:p>
            <a:r>
              <a:rPr lang="en-NZ" dirty="0"/>
              <a:t>Added some visual</a:t>
            </a:r>
            <a:r>
              <a:rPr lang="en-NZ" baseline="0" dirty="0"/>
              <a:t> elements to the background info. Took out the graph of population growth.</a:t>
            </a:r>
          </a:p>
          <a:p>
            <a:r>
              <a:rPr lang="en-NZ" baseline="0" dirty="0"/>
              <a:t>Added in a piece on MFI</a:t>
            </a:r>
          </a:p>
          <a:p>
            <a:r>
              <a:rPr lang="en-NZ" baseline="0" dirty="0"/>
              <a:t>Mentioned that you started in select suburbs (otherwise it doesn’t make sense when talking about spread)</a:t>
            </a:r>
          </a:p>
          <a:p>
            <a:r>
              <a:rPr lang="en-NZ" baseline="0" dirty="0"/>
              <a:t>Changed the wording around the drivers and change package to make this clearer for someone new to the project/unfamiliar with methodology</a:t>
            </a:r>
          </a:p>
          <a:p>
            <a:r>
              <a:rPr lang="en-NZ" baseline="0" dirty="0"/>
              <a:t>Updated the results charts and added 2 more in. </a:t>
            </a:r>
          </a:p>
          <a:p>
            <a:r>
              <a:rPr lang="en-NZ" baseline="0" dirty="0"/>
              <a:t>Took out the star of days saved so that the format looks cleaner.</a:t>
            </a:r>
          </a:p>
          <a:p>
            <a:r>
              <a:rPr lang="en-NZ" baseline="0" dirty="0"/>
              <a:t>Suggest adding in another quote and/or photo from a patient (is it Miss Tua or Mrs Tua?)</a:t>
            </a:r>
          </a:p>
          <a:p>
            <a:r>
              <a:rPr lang="en-NZ" baseline="0" dirty="0"/>
              <a:t>Updated the next steps. I think saying we are going on to implement is confusing for people unfamiliar with the methodology. So talked more about sustain.</a:t>
            </a:r>
          </a:p>
          <a:p>
            <a:r>
              <a:rPr lang="en-NZ" baseline="0" dirty="0"/>
              <a:t>Made a final comment to sum up.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CD0F1-5468-4DFC-84F8-6D1BF185CF96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363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645" y="9406425"/>
            <a:ext cx="36387246" cy="64905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1283" y="17158656"/>
            <a:ext cx="29965968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8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7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6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5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4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23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12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139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603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036183" y="1212612"/>
            <a:ext cx="9631919" cy="258361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0433" y="1212612"/>
            <a:ext cx="28182279" cy="258361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723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667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580" y="19457690"/>
            <a:ext cx="36387246" cy="6013940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1580" y="12833949"/>
            <a:ext cx="36387246" cy="662374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9071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8142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267216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35629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44536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53443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623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71257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740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0434" y="7065332"/>
            <a:ext cx="18907095" cy="1998338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61005" y="7065332"/>
            <a:ext cx="18907095" cy="19983383"/>
          </a:xfrm>
        </p:spPr>
        <p:txBody>
          <a:bodyPr/>
          <a:lstStyle>
            <a:lvl1pPr>
              <a:defRPr sz="12700"/>
            </a:lvl1pPr>
            <a:lvl2pPr>
              <a:defRPr sz="108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3497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429" y="6777953"/>
            <a:ext cx="18914535" cy="2824726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89071" indent="0">
              <a:buNone/>
              <a:defRPr sz="9100" b="1"/>
            </a:lvl2pPr>
            <a:lvl3pPr marL="4178142" indent="0">
              <a:buNone/>
              <a:defRPr sz="8200" b="1"/>
            </a:lvl3pPr>
            <a:lvl4pPr marL="6267216" indent="0">
              <a:buNone/>
              <a:defRPr sz="7500" b="1"/>
            </a:lvl4pPr>
            <a:lvl5pPr marL="8356290" indent="0">
              <a:buNone/>
              <a:defRPr sz="7500" b="1"/>
            </a:lvl5pPr>
            <a:lvl6pPr marL="10445361" indent="0">
              <a:buNone/>
              <a:defRPr sz="7500" b="1"/>
            </a:lvl6pPr>
            <a:lvl7pPr marL="12534432" indent="0">
              <a:buNone/>
              <a:defRPr sz="7500" b="1"/>
            </a:lvl7pPr>
            <a:lvl8pPr marL="14623503" indent="0">
              <a:buNone/>
              <a:defRPr sz="7500" b="1"/>
            </a:lvl8pPr>
            <a:lvl9pPr marL="16712578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0429" y="9602680"/>
            <a:ext cx="18914535" cy="17446033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2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46149" y="6777953"/>
            <a:ext cx="18921959" cy="2824726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89071" indent="0">
              <a:buNone/>
              <a:defRPr sz="9100" b="1"/>
            </a:lvl2pPr>
            <a:lvl3pPr marL="4178142" indent="0">
              <a:buNone/>
              <a:defRPr sz="8200" b="1"/>
            </a:lvl3pPr>
            <a:lvl4pPr marL="6267216" indent="0">
              <a:buNone/>
              <a:defRPr sz="7500" b="1"/>
            </a:lvl4pPr>
            <a:lvl5pPr marL="8356290" indent="0">
              <a:buNone/>
              <a:defRPr sz="7500" b="1"/>
            </a:lvl5pPr>
            <a:lvl6pPr marL="10445361" indent="0">
              <a:buNone/>
              <a:defRPr sz="7500" b="1"/>
            </a:lvl6pPr>
            <a:lvl7pPr marL="12534432" indent="0">
              <a:buNone/>
              <a:defRPr sz="7500" b="1"/>
            </a:lvl7pPr>
            <a:lvl8pPr marL="14623503" indent="0">
              <a:buNone/>
              <a:defRPr sz="7500" b="1"/>
            </a:lvl8pPr>
            <a:lvl9pPr marL="16712578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46149" y="9602680"/>
            <a:ext cx="18921959" cy="17446033"/>
          </a:xfrm>
        </p:spPr>
        <p:txBody>
          <a:bodyPr/>
          <a:lstStyle>
            <a:lvl1pPr>
              <a:defRPr sz="10800"/>
            </a:lvl1pPr>
            <a:lvl2pPr>
              <a:defRPr sz="9100"/>
            </a:lvl2pPr>
            <a:lvl3pPr>
              <a:defRPr sz="82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7680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278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7224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0433" y="1205591"/>
            <a:ext cx="14083711" cy="513077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6951" y="1205594"/>
            <a:ext cx="23931161" cy="25843123"/>
          </a:xfrm>
        </p:spPr>
        <p:txBody>
          <a:bodyPr/>
          <a:lstStyle>
            <a:lvl1pPr>
              <a:defRPr sz="14400"/>
            </a:lvl1pPr>
            <a:lvl2pPr>
              <a:defRPr sz="12700"/>
            </a:lvl2pPr>
            <a:lvl3pPr>
              <a:defRPr sz="108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0433" y="6336371"/>
            <a:ext cx="14083711" cy="20712347"/>
          </a:xfrm>
        </p:spPr>
        <p:txBody>
          <a:bodyPr/>
          <a:lstStyle>
            <a:lvl1pPr marL="0" indent="0">
              <a:buNone/>
              <a:defRPr sz="6200"/>
            </a:lvl1pPr>
            <a:lvl2pPr marL="2089071" indent="0">
              <a:buNone/>
              <a:defRPr sz="5200"/>
            </a:lvl2pPr>
            <a:lvl3pPr marL="4178142" indent="0">
              <a:buNone/>
              <a:defRPr sz="4600"/>
            </a:lvl3pPr>
            <a:lvl4pPr marL="6267216" indent="0">
              <a:buNone/>
              <a:defRPr sz="4200"/>
            </a:lvl4pPr>
            <a:lvl5pPr marL="8356290" indent="0">
              <a:buNone/>
              <a:defRPr sz="4200"/>
            </a:lvl5pPr>
            <a:lvl6pPr marL="10445361" indent="0">
              <a:buNone/>
              <a:defRPr sz="4200"/>
            </a:lvl6pPr>
            <a:lvl7pPr marL="12534432" indent="0">
              <a:buNone/>
              <a:defRPr sz="4200"/>
            </a:lvl7pPr>
            <a:lvl8pPr marL="14623503" indent="0">
              <a:buNone/>
              <a:defRPr sz="4200"/>
            </a:lvl8pPr>
            <a:lvl9pPr marL="16712578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878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768" y="21195986"/>
            <a:ext cx="25685115" cy="250230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90768" y="2705572"/>
            <a:ext cx="25685115" cy="18167985"/>
          </a:xfrm>
        </p:spPr>
        <p:txBody>
          <a:bodyPr/>
          <a:lstStyle>
            <a:lvl1pPr marL="0" indent="0">
              <a:buNone/>
              <a:defRPr sz="14400"/>
            </a:lvl1pPr>
            <a:lvl2pPr marL="2089071" indent="0">
              <a:buNone/>
              <a:defRPr sz="12700"/>
            </a:lvl2pPr>
            <a:lvl3pPr marL="4178142" indent="0">
              <a:buNone/>
              <a:defRPr sz="10800"/>
            </a:lvl3pPr>
            <a:lvl4pPr marL="6267216" indent="0">
              <a:buNone/>
              <a:defRPr sz="9100"/>
            </a:lvl4pPr>
            <a:lvl5pPr marL="8356290" indent="0">
              <a:buNone/>
              <a:defRPr sz="9100"/>
            </a:lvl5pPr>
            <a:lvl6pPr marL="10445361" indent="0">
              <a:buNone/>
              <a:defRPr sz="9100"/>
            </a:lvl6pPr>
            <a:lvl7pPr marL="12534432" indent="0">
              <a:buNone/>
              <a:defRPr sz="9100"/>
            </a:lvl7pPr>
            <a:lvl8pPr marL="14623503" indent="0">
              <a:buNone/>
              <a:defRPr sz="9100"/>
            </a:lvl8pPr>
            <a:lvl9pPr marL="16712578" indent="0">
              <a:buNone/>
              <a:defRPr sz="91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0768" y="23698294"/>
            <a:ext cx="25685115" cy="3553687"/>
          </a:xfrm>
        </p:spPr>
        <p:txBody>
          <a:bodyPr/>
          <a:lstStyle>
            <a:lvl1pPr marL="0" indent="0">
              <a:buNone/>
              <a:defRPr sz="6200"/>
            </a:lvl1pPr>
            <a:lvl2pPr marL="2089071" indent="0">
              <a:buNone/>
              <a:defRPr sz="5200"/>
            </a:lvl2pPr>
            <a:lvl3pPr marL="4178142" indent="0">
              <a:buNone/>
              <a:defRPr sz="4600"/>
            </a:lvl3pPr>
            <a:lvl4pPr marL="6267216" indent="0">
              <a:buNone/>
              <a:defRPr sz="4200"/>
            </a:lvl4pPr>
            <a:lvl5pPr marL="8356290" indent="0">
              <a:buNone/>
              <a:defRPr sz="4200"/>
            </a:lvl5pPr>
            <a:lvl6pPr marL="10445361" indent="0">
              <a:buNone/>
              <a:defRPr sz="4200"/>
            </a:lvl6pPr>
            <a:lvl7pPr marL="12534432" indent="0">
              <a:buNone/>
              <a:defRPr sz="4200"/>
            </a:lvl7pPr>
            <a:lvl8pPr marL="14623503" indent="0">
              <a:buNone/>
              <a:defRPr sz="4200"/>
            </a:lvl8pPr>
            <a:lvl9pPr marL="16712578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8981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0432" y="1212603"/>
            <a:ext cx="38527673" cy="5046663"/>
          </a:xfrm>
          <a:prstGeom prst="rect">
            <a:avLst/>
          </a:prstGeom>
        </p:spPr>
        <p:txBody>
          <a:bodyPr vert="horz" lIns="417815" tIns="208906" rIns="417815" bIns="20890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0432" y="7065332"/>
            <a:ext cx="38527673" cy="19983383"/>
          </a:xfrm>
          <a:prstGeom prst="rect">
            <a:avLst/>
          </a:prstGeom>
        </p:spPr>
        <p:txBody>
          <a:bodyPr vert="horz" lIns="417815" tIns="208906" rIns="417815" bIns="20890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0427" y="28065058"/>
            <a:ext cx="9988656" cy="1612126"/>
          </a:xfrm>
          <a:prstGeom prst="rect">
            <a:avLst/>
          </a:prstGeom>
        </p:spPr>
        <p:txBody>
          <a:bodyPr vert="horz" lIns="417815" tIns="208906" rIns="417815" bIns="208906" rtlCol="0" anchor="ctr"/>
          <a:lstStyle>
            <a:lvl1pPr algn="l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388E6-FCFB-40EA-8AA8-9EC1231F49C7}" type="datetimeFigureOut">
              <a:rPr lang="en-NZ" smtClean="0"/>
              <a:t>17/04/19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26251" y="28065058"/>
            <a:ext cx="13556032" cy="1612126"/>
          </a:xfrm>
          <a:prstGeom prst="rect">
            <a:avLst/>
          </a:prstGeom>
        </p:spPr>
        <p:txBody>
          <a:bodyPr vert="horz" lIns="417815" tIns="208906" rIns="417815" bIns="208906" rtlCol="0" anchor="ctr"/>
          <a:lstStyle>
            <a:lvl1pPr algn="ct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79443" y="28065058"/>
            <a:ext cx="9988656" cy="1612126"/>
          </a:xfrm>
          <a:prstGeom prst="rect">
            <a:avLst/>
          </a:prstGeom>
        </p:spPr>
        <p:txBody>
          <a:bodyPr vert="horz" lIns="417815" tIns="208906" rIns="417815" bIns="208906" rtlCol="0" anchor="ctr"/>
          <a:lstStyle>
            <a:lvl1pPr algn="r">
              <a:defRPr sz="5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92D37-D525-41AF-A1AC-09A326AD41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04974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8142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805" indent="-156680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94740" indent="-1305669" algn="l" defTabSz="4178142" rtl="0" eaLnBrk="1" latinLnBrk="0" hangingPunct="1">
        <a:spcBef>
          <a:spcPct val="20000"/>
        </a:spcBef>
        <a:buFont typeface="Arial" panose="020B0604020202020204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2681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311755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400826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9897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968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8042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57113" indent="-1044535" algn="l" defTabSz="4178142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9071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8142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7216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6290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5361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4432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23503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12578" algn="l" defTabSz="4178142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>
            <a:spLocks/>
          </p:cNvSpPr>
          <p:nvPr/>
        </p:nvSpPr>
        <p:spPr>
          <a:xfrm>
            <a:off x="849991" y="27402481"/>
            <a:ext cx="6417380" cy="2406819"/>
          </a:xfrm>
          <a:prstGeom prst="roundRect">
            <a:avLst>
              <a:gd name="adj" fmla="val 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200" dirty="0">
                <a:solidFill>
                  <a:srgbClr val="002060"/>
                </a:solidFill>
              </a:rPr>
              <a:t>Contact:  </a:t>
            </a:r>
          </a:p>
          <a:p>
            <a:r>
              <a:rPr lang="en-NZ" sz="3200" dirty="0">
                <a:solidFill>
                  <a:srgbClr val="002060"/>
                </a:solidFill>
              </a:rPr>
              <a:t>Email: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21548278" y="5674701"/>
            <a:ext cx="9865096" cy="2223300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US" sz="3600" b="1" dirty="0">
                <a:solidFill>
                  <a:srgbClr val="002060"/>
                </a:solidFill>
              </a:rPr>
              <a:t>Improvements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848951" y="10069120"/>
            <a:ext cx="9684409" cy="14669294"/>
          </a:xfrm>
          <a:prstGeom prst="roundRect">
            <a:avLst>
              <a:gd name="adj" fmla="val 141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Problem</a:t>
            </a: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r>
              <a:rPr lang="en-NZ" sz="3600" b="1" dirty="0">
                <a:solidFill>
                  <a:srgbClr val="002060"/>
                </a:solidFill>
              </a:rPr>
              <a:t>Context and Background</a:t>
            </a: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03636" y="461231"/>
            <a:ext cx="41056998" cy="281655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ctr" anchorCtr="0"/>
          <a:lstStyle/>
          <a:p>
            <a:pPr algn="ctr"/>
            <a:r>
              <a:rPr lang="en-NZ" altLang="en-US" sz="9600" dirty="0">
                <a:solidFill>
                  <a:srgbClr val="002060"/>
                </a:solidFill>
              </a:rPr>
              <a:t>Title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889838" y="5674701"/>
            <a:ext cx="9643522" cy="4213318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Aim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10819086" y="5674702"/>
            <a:ext cx="10441159" cy="22233006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Baseline/ Current situation</a:t>
            </a:r>
          </a:p>
          <a:p>
            <a:r>
              <a:rPr lang="en-NZ" sz="3600" b="1" dirty="0">
                <a:solidFill>
                  <a:srgbClr val="002060"/>
                </a:solidFill>
              </a:rPr>
              <a:t>Eg, </a:t>
            </a:r>
            <a:r>
              <a:rPr lang="en-NZ" sz="3600" b="1" dirty="0" err="1">
                <a:solidFill>
                  <a:srgbClr val="002060"/>
                </a:solidFill>
              </a:rPr>
              <a:t>pareto</a:t>
            </a:r>
            <a:r>
              <a:rPr lang="en-NZ" sz="3600" b="1" dirty="0">
                <a:solidFill>
                  <a:srgbClr val="002060"/>
                </a:solidFill>
              </a:rPr>
              <a:t> graph, process map, driver diagram</a:t>
            </a: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  <a:p>
            <a:r>
              <a:rPr lang="en-NZ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848951" y="25100619"/>
            <a:ext cx="6418420" cy="2082678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Improvement Methodology</a:t>
            </a:r>
            <a:endParaRPr lang="en-US" sz="3600" b="1" dirty="0">
              <a:solidFill>
                <a:srgbClr val="002060"/>
              </a:solidFill>
            </a:endParaRPr>
          </a:p>
          <a:p>
            <a:r>
              <a:rPr lang="en-NZ" sz="3600" b="1" dirty="0">
                <a:solidFill>
                  <a:schemeClr val="accent2">
                    <a:lumMod val="75000"/>
                  </a:schemeClr>
                </a:solidFill>
              </a:rPr>
              <a:t>IHI Model for Improvement</a:t>
            </a:r>
          </a:p>
          <a:p>
            <a:endParaRPr lang="en-NZ" sz="3600" b="1" dirty="0">
              <a:solidFill>
                <a:srgbClr val="002060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31701407" y="5702821"/>
            <a:ext cx="10205580" cy="1433371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Outcomes/Measures/Data</a:t>
            </a:r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US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03636" y="3528752"/>
            <a:ext cx="41003350" cy="1818147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ctr" anchorCtr="0"/>
          <a:lstStyle/>
          <a:p>
            <a:pPr algn="ctr"/>
            <a:r>
              <a:rPr lang="en-NZ" sz="4400" dirty="0">
                <a:solidFill>
                  <a:srgbClr val="002060"/>
                </a:solidFill>
              </a:rPr>
              <a:t>Brief description of project (one sentence)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31701407" y="26589259"/>
            <a:ext cx="10188768" cy="326686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600" b="1" dirty="0">
                <a:solidFill>
                  <a:srgbClr val="002060"/>
                </a:solidFill>
              </a:rPr>
              <a:t>Lessons Learnt</a:t>
            </a:r>
          </a:p>
          <a:p>
            <a:endParaRPr lang="en-NZ" sz="3600" b="1" dirty="0">
              <a:solidFill>
                <a:srgbClr val="002060"/>
              </a:solidFill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31701406" y="20370125"/>
            <a:ext cx="10205583" cy="5931102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US" sz="3600" b="1" dirty="0">
                <a:solidFill>
                  <a:srgbClr val="002060"/>
                </a:solidFill>
              </a:rPr>
              <a:t>Benefits</a:t>
            </a:r>
          </a:p>
          <a:p>
            <a:endParaRPr lang="en-NZ" sz="3600" b="1" dirty="0">
              <a:solidFill>
                <a:srgbClr val="002060"/>
              </a:solidFill>
            </a:endParaRPr>
          </a:p>
          <a:p>
            <a:endParaRPr lang="en-NZ" sz="3600" b="1" dirty="0">
              <a:solidFill>
                <a:srgbClr val="002060"/>
              </a:solidFill>
            </a:endParaRPr>
          </a:p>
        </p:txBody>
      </p:sp>
      <p:sp>
        <p:nvSpPr>
          <p:cNvPr id="99" name="Rounded Rectangle 98"/>
          <p:cNvSpPr>
            <a:spLocks/>
          </p:cNvSpPr>
          <p:nvPr/>
        </p:nvSpPr>
        <p:spPr>
          <a:xfrm>
            <a:off x="10819086" y="28269912"/>
            <a:ext cx="20594288" cy="1563898"/>
          </a:xfrm>
          <a:prstGeom prst="roundRect">
            <a:avLst>
              <a:gd name="adj" fmla="val 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lIns="298460" tIns="149230" rIns="298460" bIns="149230" rtlCol="0" anchor="t" anchorCtr="0"/>
          <a:lstStyle/>
          <a:p>
            <a:r>
              <a:rPr lang="en-NZ" sz="3200" dirty="0">
                <a:solidFill>
                  <a:srgbClr val="002060"/>
                </a:solidFill>
              </a:rPr>
              <a:t>Project Team:</a:t>
            </a:r>
          </a:p>
        </p:txBody>
      </p:sp>
      <p:pic>
        <p:nvPicPr>
          <p:cNvPr id="1026" name="Picture 2" descr="Image result for ihi model for improv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6" y="25100619"/>
            <a:ext cx="2954634" cy="4708681"/>
          </a:xfrm>
          <a:prstGeom prst="rect">
            <a:avLst/>
          </a:prstGeom>
          <a:solidFill>
            <a:schemeClr val="tx1">
              <a:lumMod val="95000"/>
            </a:schemeClr>
          </a:solidFill>
          <a:ln w="28575">
            <a:solidFill>
              <a:schemeClr val="bg2">
                <a:lumMod val="60000"/>
                <a:lumOff val="40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66444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2075</TotalTime>
  <Words>223</Words>
  <Application>Microsoft Macintosh PowerPoint</Application>
  <PresentationFormat>Custom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healthAlliance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Jacqueline Schmidt-Busby (CMDHB)</dc:creator>
  <cp:lastModifiedBy>Ruth Barratt</cp:lastModifiedBy>
  <cp:revision>182</cp:revision>
  <cp:lastPrinted>2016-06-29T02:13:23Z</cp:lastPrinted>
  <dcterms:created xsi:type="dcterms:W3CDTF">2014-05-22T22:39:27Z</dcterms:created>
  <dcterms:modified xsi:type="dcterms:W3CDTF">2019-04-17T03:40:26Z</dcterms:modified>
</cp:coreProperties>
</file>